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210 도시락" charset="1" panose="02020603020101020101"/>
      <p:regular r:id="rId54"/>
    </p:embeddedFont>
    <p:embeddedFont>
      <p:font typeface="Canva Sans" charset="1" panose="020B0503030501040103"/>
      <p:regular r:id="rId55"/>
    </p:embeddedFont>
    <p:embeddedFont>
      <p:font typeface="RoxboroughCF" charset="1" panose="00000500000000000000"/>
      <p:regular r:id="rId56"/>
    </p:embeddedFont>
    <p:embeddedFont>
      <p:font typeface="Canva Sans Bold" charset="1" panose="020B0803030501040103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TOONIFY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7416" y="4193255"/>
            <a:ext cx="6033168" cy="104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클라우드를 이용한 웹호스팅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생성형 AI활용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417" y="6816211"/>
            <a:ext cx="495218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sillacloud533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4267" y="7743311"/>
            <a:ext cx="104404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강시원(201937002) - https://github.com/telomere-K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배성윤(202090541) - https://github.com/Bae309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홍요한(202295035) - https://github.com/HongYohan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57313" y="4816026"/>
            <a:ext cx="7742525" cy="4442274"/>
          </a:xfrm>
          <a:custGeom>
            <a:avLst/>
            <a:gdLst/>
            <a:ahLst/>
            <a:cxnLst/>
            <a:rect r="r" b="b" t="t" l="l"/>
            <a:pathLst>
              <a:path h="4442274" w="7742525">
                <a:moveTo>
                  <a:pt x="0" y="0"/>
                </a:moveTo>
                <a:lnTo>
                  <a:pt x="7742526" y="0"/>
                </a:lnTo>
                <a:lnTo>
                  <a:pt x="7742526" y="4442274"/>
                </a:lnTo>
                <a:lnTo>
                  <a:pt x="0" y="44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455" y="4607814"/>
            <a:ext cx="6510305" cy="4752523"/>
          </a:xfrm>
          <a:custGeom>
            <a:avLst/>
            <a:gdLst/>
            <a:ahLst/>
            <a:cxnLst/>
            <a:rect r="r" b="b" t="t" l="l"/>
            <a:pathLst>
              <a:path h="4752523" w="6510305">
                <a:moveTo>
                  <a:pt x="0" y="0"/>
                </a:moveTo>
                <a:lnTo>
                  <a:pt x="6510305" y="0"/>
                </a:lnTo>
                <a:lnTo>
                  <a:pt x="6510305" y="4752523"/>
                </a:lnTo>
                <a:lnTo>
                  <a:pt x="0" y="475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LAMBDA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7313" y="3925110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S3 반환 및 출력을 위한 위치 지정 저장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25110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모델 요구사항 충족 및 호출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40370" y="4514975"/>
            <a:ext cx="11807260" cy="4560554"/>
          </a:xfrm>
          <a:custGeom>
            <a:avLst/>
            <a:gdLst/>
            <a:ahLst/>
            <a:cxnLst/>
            <a:rect r="r" b="b" t="t" l="l"/>
            <a:pathLst>
              <a:path h="4560554" w="11807260">
                <a:moveTo>
                  <a:pt x="0" y="0"/>
                </a:moveTo>
                <a:lnTo>
                  <a:pt x="11807260" y="0"/>
                </a:lnTo>
                <a:lnTo>
                  <a:pt x="11807260" y="4560554"/>
                </a:lnTo>
                <a:lnTo>
                  <a:pt x="0" y="456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CW LOGS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4125" y="3759325"/>
            <a:ext cx="63797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Logs 관찰 결과 정상 작동하는 모습 확인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11337" y="4618694"/>
            <a:ext cx="9185047" cy="3099953"/>
          </a:xfrm>
          <a:custGeom>
            <a:avLst/>
            <a:gdLst/>
            <a:ahLst/>
            <a:cxnLst/>
            <a:rect r="r" b="b" t="t" l="l"/>
            <a:pathLst>
              <a:path h="3099953" w="9185047">
                <a:moveTo>
                  <a:pt x="0" y="0"/>
                </a:moveTo>
                <a:lnTo>
                  <a:pt x="9185047" y="0"/>
                </a:lnTo>
                <a:lnTo>
                  <a:pt x="9185047" y="3099953"/>
                </a:lnTo>
                <a:lnTo>
                  <a:pt x="0" y="309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2097482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API 연결 위한 람다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1020" y="4571069"/>
            <a:ext cx="6379751" cy="261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해당 레이어 등록 방식을 통해 람다 간 공통으로 사용되는 모듈을 쉽게 관리하고 추가 가능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각 레이어별 저장 공간을 통해 단일 업로드 대비 모듈 크기 제한을 우회 가능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484666" y="3891637"/>
            <a:ext cx="9305523" cy="4571338"/>
          </a:xfrm>
          <a:custGeom>
            <a:avLst/>
            <a:gdLst/>
            <a:ahLst/>
            <a:cxnLst/>
            <a:rect r="r" b="b" t="t" l="l"/>
            <a:pathLst>
              <a:path h="4571338" w="9305523">
                <a:moveTo>
                  <a:pt x="0" y="0"/>
                </a:moveTo>
                <a:lnTo>
                  <a:pt x="9305523" y="0"/>
                </a:lnTo>
                <a:lnTo>
                  <a:pt x="9305523" y="4571339"/>
                </a:lnTo>
                <a:lnTo>
                  <a:pt x="0" y="45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1900100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IAM ROLE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6761" y="3844012"/>
            <a:ext cx="6379751" cy="39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추후 프로젝트 확장을 위해 Root 유저와 admin 권한을 가진 인원 외 초보 사용자가 추가 투입될 때 기본 작업 외에도 추가적 권한이 필요하다면 MFA를 통해 제한적 허용을 가능하게 합니다.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필요 권한을 확인하고 추가한 뒤, 계정전환을 통해 권한을 갱신하여 결과를 추적할 수 있다.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웹 애플리케이션 개발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사용자 이미지 업로드 기능 구현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변환 결과 이미지 표시 UI 개발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1278" y="2427478"/>
            <a:ext cx="16765444" cy="5819971"/>
          </a:xfrm>
          <a:custGeom>
            <a:avLst/>
            <a:gdLst/>
            <a:ahLst/>
            <a:cxnLst/>
            <a:rect r="r" b="b" t="t" l="l"/>
            <a:pathLst>
              <a:path h="5819971" w="16765444">
                <a:moveTo>
                  <a:pt x="0" y="0"/>
                </a:moveTo>
                <a:lnTo>
                  <a:pt x="16765444" y="0"/>
                </a:lnTo>
                <a:lnTo>
                  <a:pt x="16765444" y="5819971"/>
                </a:lnTo>
                <a:lnTo>
                  <a:pt x="0" y="581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14" t="-919" r="-164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5747" y="2059425"/>
            <a:ext cx="15776507" cy="7718045"/>
          </a:xfrm>
          <a:custGeom>
            <a:avLst/>
            <a:gdLst/>
            <a:ahLst/>
            <a:cxnLst/>
            <a:rect r="r" b="b" t="t" l="l"/>
            <a:pathLst>
              <a:path h="7718045" w="15776507">
                <a:moveTo>
                  <a:pt x="0" y="0"/>
                </a:moveTo>
                <a:lnTo>
                  <a:pt x="15776506" y="0"/>
                </a:lnTo>
                <a:lnTo>
                  <a:pt x="15776506" y="7718045"/>
                </a:lnTo>
                <a:lnTo>
                  <a:pt x="0" y="771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46" t="0" r="-15046" b="-213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4162" y="1845219"/>
            <a:ext cx="12519676" cy="8340675"/>
          </a:xfrm>
          <a:custGeom>
            <a:avLst/>
            <a:gdLst/>
            <a:ahLst/>
            <a:cxnLst/>
            <a:rect r="r" b="b" t="t" l="l"/>
            <a:pathLst>
              <a:path h="8340675" w="12519676">
                <a:moveTo>
                  <a:pt x="0" y="0"/>
                </a:moveTo>
                <a:lnTo>
                  <a:pt x="12519676" y="0"/>
                </a:lnTo>
                <a:lnTo>
                  <a:pt x="12519676" y="8340676"/>
                </a:lnTo>
                <a:lnTo>
                  <a:pt x="0" y="834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5" r="0" b="-3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모바일 및 데스크톱 환경에서 사용 가능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Tailwind CSS를 이용한 구현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763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&lt;BODY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BG-GRAY-100 MIN-H-SCREEN FLEX FLEX-COL ITEMS-CENTER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&lt;NAV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BG-BLUE-500 TEXT-WHITE P-4 W-FULL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&lt;DIV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CONTAINER MX-AUTO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    &lt;H1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TEXT-2XL FONT-BOLD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"&gt;PHOTO TO 2D ART&lt;/H1&gt;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&lt;/DIV&gt;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&lt;/NAV&gt;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&lt;FORM ID="UPLOADFORM"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BG-WHITE P-6 SHADOW-MD ROUNDED-MD FLEX FLEX-COL ITEMS-CENTER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126549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317821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901150" y="319228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243656" y="43633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223366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19599" y="4287144"/>
            <a:ext cx="4424057" cy="2200427"/>
            <a:chOff x="0" y="0"/>
            <a:chExt cx="1321723" cy="6573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프로젝트 개요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2415" y="7097539"/>
            <a:ext cx="4424057" cy="2200427"/>
            <a:chOff x="0" y="0"/>
            <a:chExt cx="1321723" cy="6573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결론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35165" y="7097539"/>
            <a:ext cx="4424057" cy="2200427"/>
            <a:chOff x="0" y="0"/>
            <a:chExt cx="1321723" cy="6573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역할분담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02415" y="4287144"/>
            <a:ext cx="4424057" cy="2200427"/>
            <a:chOff x="0" y="0"/>
            <a:chExt cx="1321723" cy="6573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서비스 아키텍처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04344" y="3935087"/>
            <a:ext cx="2485699" cy="704114"/>
            <a:chOff x="0" y="0"/>
            <a:chExt cx="812800" cy="2302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71594" y="3935087"/>
            <a:ext cx="2485699" cy="704114"/>
            <a:chOff x="0" y="0"/>
            <a:chExt cx="812800" cy="2302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04344" y="6745482"/>
            <a:ext cx="2485699" cy="704114"/>
            <a:chOff x="0" y="0"/>
            <a:chExt cx="812800" cy="2302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271594" y="6745482"/>
            <a:ext cx="2485699" cy="704114"/>
            <a:chOff x="0" y="0"/>
            <a:chExt cx="812800" cy="2302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418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&lt;IMG SRC="${E.TARGET.RESULT}" ALT="PREVIEW"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MAX-W-XS MX-AUTO SHADOW-MD ROUNDED-MD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 /&gt;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&lt;IMG ID="CONVERTEDIMAGE" SRC="" ALT="CONVERTED"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MX-AUTO SHADOW-MD ROUNDED-MD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 /&gt;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523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&lt;BUTTON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BG-BLUE-500 TEXT-WHITE PX-4 PY-2 ROUNDED-MD HOVER:BG-BLUE-600 SM:PX-6 SM:PY-3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Convert to 2D Animation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&lt;/button&gt;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&lt;DIV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CONTAINER MX-AUTO P-4 SM:P-8 LG:W-2/3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&lt;H2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TEXT-XL FONT-BOLD MB-4 SM:TEXT-2XL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"&gt;CONVERTED IMAGE&lt;/H2&gt;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0693" y="4043391"/>
            <a:ext cx="7936157" cy="3779595"/>
          </a:xfrm>
          <a:custGeom>
            <a:avLst/>
            <a:gdLst/>
            <a:ahLst/>
            <a:cxnLst/>
            <a:rect r="r" b="b" t="t" l="l"/>
            <a:pathLst>
              <a:path h="3779595" w="7936157">
                <a:moveTo>
                  <a:pt x="0" y="0"/>
                </a:moveTo>
                <a:lnTo>
                  <a:pt x="7936157" y="0"/>
                </a:lnTo>
                <a:lnTo>
                  <a:pt x="7936157" y="3779595"/>
                </a:lnTo>
                <a:lnTo>
                  <a:pt x="0" y="377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3656" y="5260309"/>
            <a:ext cx="8192501" cy="3891438"/>
          </a:xfrm>
          <a:custGeom>
            <a:avLst/>
            <a:gdLst/>
            <a:ahLst/>
            <a:cxnLst/>
            <a:rect r="r" b="b" t="t" l="l"/>
            <a:pathLst>
              <a:path h="3891438" w="8192501">
                <a:moveTo>
                  <a:pt x="0" y="0"/>
                </a:moveTo>
                <a:lnTo>
                  <a:pt x="8192502" y="0"/>
                </a:lnTo>
                <a:lnTo>
                  <a:pt x="8192502" y="3891438"/>
                </a:lnTo>
                <a:lnTo>
                  <a:pt x="0" y="389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71258" y="4043391"/>
            <a:ext cx="3772399" cy="5750608"/>
          </a:xfrm>
          <a:custGeom>
            <a:avLst/>
            <a:gdLst/>
            <a:ahLst/>
            <a:cxnLst/>
            <a:rect r="r" b="b" t="t" l="l"/>
            <a:pathLst>
              <a:path h="5750608" w="3772399">
                <a:moveTo>
                  <a:pt x="0" y="0"/>
                </a:moveTo>
                <a:lnTo>
                  <a:pt x="3772398" y="0"/>
                </a:lnTo>
                <a:lnTo>
                  <a:pt x="377239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81761" y="3881466"/>
            <a:ext cx="3689505" cy="5796202"/>
          </a:xfrm>
          <a:custGeom>
            <a:avLst/>
            <a:gdLst/>
            <a:ahLst/>
            <a:cxnLst/>
            <a:rect r="r" b="b" t="t" l="l"/>
            <a:pathLst>
              <a:path h="5796202" w="3689505">
                <a:moveTo>
                  <a:pt x="0" y="0"/>
                </a:moveTo>
                <a:lnTo>
                  <a:pt x="3689505" y="0"/>
                </a:lnTo>
                <a:lnTo>
                  <a:pt x="3689505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리소스 최적화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76974" y="6062962"/>
            <a:ext cx="601875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메모리 및 CPU 할당 조정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Lambda Power Tuning 도구 활용)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불필요한 초기화 코드 제거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SDK를 최신 버전으로 유지(성능 개선)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외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부 API 호출을 병렬 처리하도록 설계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함수 패키지 최적화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2398" y="543748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성능 최적화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92274" y="5437487"/>
            <a:ext cx="601875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성능 최적화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성능 최적화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성능 최적화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5941" y="4751439"/>
            <a:ext cx="12976119" cy="2428776"/>
          </a:xfrm>
          <a:custGeom>
            <a:avLst/>
            <a:gdLst/>
            <a:ahLst/>
            <a:cxnLst/>
            <a:rect r="r" b="b" t="t" l="l"/>
            <a:pathLst>
              <a:path h="2428776" w="12976119">
                <a:moveTo>
                  <a:pt x="0" y="0"/>
                </a:moveTo>
                <a:lnTo>
                  <a:pt x="12976118" y="0"/>
                </a:lnTo>
                <a:lnTo>
                  <a:pt x="12976118" y="2428776"/>
                </a:lnTo>
                <a:lnTo>
                  <a:pt x="0" y="242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79160" y="2138414"/>
            <a:ext cx="1178468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성능 최적화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함수에 필요한 권한만 부여하도록 IAM 정책을 최소화합니다.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Managed Policies를 사용하되 필요하다면 Custom Policy 작성.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Execution Role에 불필요한 서비스 접근 권한이 포함되어 있지 않은지 확인.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09987" y="2665818"/>
            <a:ext cx="13468026" cy="217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성능 최적화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데이터를 빠르게 업로드/다운로드하려면 Transfer Acceleration 활성화.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S3 - Buckets - Properties -Transfer acceleration - Edit - Enabled로 설정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객체를 CloudFront와 연동하여 캐싱을 활성화하면 웹사이트의 성능을 향상시킬 수 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986705" y="6060807"/>
            <a:ext cx="8314590" cy="3197493"/>
          </a:xfrm>
          <a:custGeom>
            <a:avLst/>
            <a:gdLst/>
            <a:ahLst/>
            <a:cxnLst/>
            <a:rect r="r" b="b" t="t" l="l"/>
            <a:pathLst>
              <a:path h="3197493" w="8314590">
                <a:moveTo>
                  <a:pt x="0" y="0"/>
                </a:moveTo>
                <a:lnTo>
                  <a:pt x="8314590" y="0"/>
                </a:lnTo>
                <a:lnTo>
                  <a:pt x="8314590" y="3197493"/>
                </a:lnTo>
                <a:lnTo>
                  <a:pt x="0" y="319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4" t="-9738" r="0" b="-8764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97537"/>
            <a:ext cx="12012600" cy="4440120"/>
          </a:xfrm>
          <a:custGeom>
            <a:avLst/>
            <a:gdLst/>
            <a:ahLst/>
            <a:cxnLst/>
            <a:rect r="r" b="b" t="t" l="l"/>
            <a:pathLst>
              <a:path h="4440120" w="12012600">
                <a:moveTo>
                  <a:pt x="0" y="0"/>
                </a:moveTo>
                <a:lnTo>
                  <a:pt x="12012600" y="0"/>
                </a:lnTo>
                <a:lnTo>
                  <a:pt x="12012600" y="4440120"/>
                </a:lnTo>
                <a:lnTo>
                  <a:pt x="0" y="444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20" r="0" b="-95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73819" y="3749681"/>
            <a:ext cx="12985481" cy="4799718"/>
          </a:xfrm>
          <a:custGeom>
            <a:avLst/>
            <a:gdLst/>
            <a:ahLst/>
            <a:cxnLst/>
            <a:rect r="r" b="b" t="t" l="l"/>
            <a:pathLst>
              <a:path h="4799718" w="12985481">
                <a:moveTo>
                  <a:pt x="0" y="0"/>
                </a:moveTo>
                <a:lnTo>
                  <a:pt x="12985481" y="0"/>
                </a:lnTo>
                <a:lnTo>
                  <a:pt x="12985481" y="4799718"/>
                </a:lnTo>
                <a:lnTo>
                  <a:pt x="0" y="4799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" t="0" r="-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7137" y="1337040"/>
            <a:ext cx="13468026" cy="86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성능 최적화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Gateway의 Usage Plans를 설정하여 요청 제한(Throttle Rate)을 적용.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16" y="214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CLOUD FRONT 배포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904" y="6141190"/>
            <a:ext cx="601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버킷에서 정적 웹 호스팅 콘텐츠 활성화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 배포 생성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Route 53 생성(Hosted zone)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Certificate Manager에서 허가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6850" y="6141190"/>
            <a:ext cx="601875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최적화 및 검토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CloudFront에서 자주 변경되지 않는 정적 콘텐츠는 더 긴 TTL 설정(예: 이미지, CSS).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 Logging을 활성화하여 액세스 로그를 S3 버킷에 저장.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7057" y="5143500"/>
            <a:ext cx="10273887" cy="3718625"/>
          </a:xfrm>
          <a:custGeom>
            <a:avLst/>
            <a:gdLst/>
            <a:ahLst/>
            <a:cxnLst/>
            <a:rect r="r" b="b" t="t" l="l"/>
            <a:pathLst>
              <a:path h="3718625" w="10273887">
                <a:moveTo>
                  <a:pt x="0" y="0"/>
                </a:moveTo>
                <a:lnTo>
                  <a:pt x="10273886" y="0"/>
                </a:lnTo>
                <a:lnTo>
                  <a:pt x="10273886" y="3718625"/>
                </a:lnTo>
                <a:lnTo>
                  <a:pt x="0" y="371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64" b="-4257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버킷에서 정적 웹 호스팅 활성화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정적 웹 호스팅은 HTML, CSS, JavaScript, 이미지 등 정적 파일을 제공하는 데 최적화되어 있습니다.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다른 서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비스(예: EC2, Lambda 등)보다 저렴한 가격으로 파일을 호스팅할 수 있습니다.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높은 확장성을 제공하는 방식으로 빠르고 간편하게 정적 웹사이트를 배포할 수 있습니다.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Bucket - Properties - Static website hosting - Edit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86524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34182" y="5097331"/>
            <a:ext cx="1395584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AWS를 이용하여 사진을 2D 애니메이션 사진으로 변환하는 웹페이지 만들기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69253" y="1043752"/>
            <a:ext cx="2485699" cy="704114"/>
            <a:chOff x="0" y="0"/>
            <a:chExt cx="812800" cy="230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11759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4182" y="246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소개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243656" y="5143500"/>
            <a:ext cx="8653024" cy="4359190"/>
          </a:xfrm>
          <a:custGeom>
            <a:avLst/>
            <a:gdLst/>
            <a:ahLst/>
            <a:cxnLst/>
            <a:rect r="r" b="b" t="t" l="l"/>
            <a:pathLst>
              <a:path h="4359190" w="8653024">
                <a:moveTo>
                  <a:pt x="0" y="0"/>
                </a:moveTo>
                <a:lnTo>
                  <a:pt x="8653025" y="0"/>
                </a:lnTo>
                <a:lnTo>
                  <a:pt x="8653025" y="4359190"/>
                </a:lnTo>
                <a:lnTo>
                  <a:pt x="0" y="435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96" r="-46363" b="-51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Origin Domain: S3 버킷의 정적 웹 호스팅 엔드포인트 입력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Restrict Bucket Access: No 선택 (정적 웹 호스팅에 퍼블릭 접근이 허용된 경우).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Viewer Protocol Policy: Redirect HTTP to HTTPS 선택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Allowed HTTP Methods: GET, HEAD 선택(정적 콘텐츠에 적합).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03476" y="4434358"/>
            <a:ext cx="12081048" cy="4891648"/>
          </a:xfrm>
          <a:custGeom>
            <a:avLst/>
            <a:gdLst/>
            <a:ahLst/>
            <a:cxnLst/>
            <a:rect r="r" b="b" t="t" l="l"/>
            <a:pathLst>
              <a:path h="4891648" w="12081048">
                <a:moveTo>
                  <a:pt x="0" y="0"/>
                </a:moveTo>
                <a:lnTo>
                  <a:pt x="12081048" y="0"/>
                </a:lnTo>
                <a:lnTo>
                  <a:pt x="12081048" y="4891649"/>
                </a:lnTo>
                <a:lnTo>
                  <a:pt x="0" y="489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" t="-984" r="0" b="-2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Cache Behavior Settings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Default TTL: 캐싱 기간 설정 (예: 3600초 or Defalut(*)).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Compress Objects Automatically: 활성화(Gzip 압축을 통해 대역폭 최적화).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Query String Forwarding: 필요 시 활성화(예: 동적 콘텐츠 처리 시).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68329" y="4054986"/>
            <a:ext cx="10056695" cy="5212243"/>
          </a:xfrm>
          <a:custGeom>
            <a:avLst/>
            <a:gdLst/>
            <a:ahLst/>
            <a:cxnLst/>
            <a:rect r="r" b="b" t="t" l="l"/>
            <a:pathLst>
              <a:path h="5212243" w="10056695">
                <a:moveTo>
                  <a:pt x="0" y="0"/>
                </a:moveTo>
                <a:lnTo>
                  <a:pt x="10056695" y="0"/>
                </a:lnTo>
                <a:lnTo>
                  <a:pt x="10056695" y="5212243"/>
                </a:lnTo>
                <a:lnTo>
                  <a:pt x="0" y="521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" r="0" b="-407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093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Rount 53에서 Hosted Zone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원하는 사용자 도메인을 생성하면 된다.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대신 인증을 받아놔야 한다. 그래서  AWS Certificate Manager로 이동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3880" y="5143500"/>
            <a:ext cx="13020240" cy="3694847"/>
          </a:xfrm>
          <a:custGeom>
            <a:avLst/>
            <a:gdLst/>
            <a:ahLst/>
            <a:cxnLst/>
            <a:rect r="r" b="b" t="t" l="l"/>
            <a:pathLst>
              <a:path h="3694847" w="13020240">
                <a:moveTo>
                  <a:pt x="0" y="0"/>
                </a:moveTo>
                <a:lnTo>
                  <a:pt x="13020240" y="0"/>
                </a:lnTo>
                <a:lnTo>
                  <a:pt x="13020240" y="3694847"/>
                </a:lnTo>
                <a:lnTo>
                  <a:pt x="0" y="3694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6" t="-887" r="0" b="-2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AWS Certificate Manager에서 certification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Hosted Zone에서 생성한 도메인 명과 같이 해서 새로 생성한다. 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인증서를 생성할 AWS 리전을 미국 동부 (N. Virginia)로 선택해야 합니다.(미국 동부만 허가됨)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58556" y="4332371"/>
            <a:ext cx="9770887" cy="4657474"/>
          </a:xfrm>
          <a:custGeom>
            <a:avLst/>
            <a:gdLst/>
            <a:ahLst/>
            <a:cxnLst/>
            <a:rect r="r" b="b" t="t" l="l"/>
            <a:pathLst>
              <a:path h="4657474" w="9770887">
                <a:moveTo>
                  <a:pt x="0" y="0"/>
                </a:moveTo>
                <a:lnTo>
                  <a:pt x="9770888" y="0"/>
                </a:lnTo>
                <a:lnTo>
                  <a:pt x="9770888" y="4657473"/>
                </a:lnTo>
                <a:lnTo>
                  <a:pt x="0" y="465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9" t="0" r="-689" b="-5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CloudFront에서 CNAME을 추가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- General - Setting에서 CNAME에 도메인 명 작성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Route 53에서 Alias를 생성하고 해당 도메인을 확인하면 된다. ( 그러나 Certification을 못받았다..)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19594" y="5337585"/>
            <a:ext cx="12248811" cy="2647045"/>
          </a:xfrm>
          <a:custGeom>
            <a:avLst/>
            <a:gdLst/>
            <a:ahLst/>
            <a:cxnLst/>
            <a:rect r="r" b="b" t="t" l="l"/>
            <a:pathLst>
              <a:path h="2647045" w="12248811">
                <a:moveTo>
                  <a:pt x="0" y="0"/>
                </a:moveTo>
                <a:lnTo>
                  <a:pt x="12248812" y="0"/>
                </a:lnTo>
                <a:lnTo>
                  <a:pt x="12248812" y="2647045"/>
                </a:lnTo>
                <a:lnTo>
                  <a:pt x="0" y="264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5" t="-81997" r="0" b="-1121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CloudFront에서 Standard Logging 설정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CloudFront의 로그 기록을 알기 위해서 특정 S3 버킷 생성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- General - Standard log destinations에 특정 S3 버킷 추가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그렇게 해서 최적화를 수행한다.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16" y="214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보안 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904" y="6141190"/>
            <a:ext cx="601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버킷 정책 검토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API Gateway 보안 구성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Lambda 보안그룹 구성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추가적인 보안 조치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988820" y="3191744"/>
            <a:ext cx="5970085" cy="6066556"/>
          </a:xfrm>
          <a:custGeom>
            <a:avLst/>
            <a:gdLst/>
            <a:ahLst/>
            <a:cxnLst/>
            <a:rect r="r" b="b" t="t" l="l"/>
            <a:pathLst>
              <a:path h="6066556" w="5970085">
                <a:moveTo>
                  <a:pt x="0" y="0"/>
                </a:moveTo>
                <a:lnTo>
                  <a:pt x="5970085" y="0"/>
                </a:lnTo>
                <a:lnTo>
                  <a:pt x="5970085" y="6066556"/>
                </a:lnTo>
                <a:lnTo>
                  <a:pt x="0" y="6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288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56798"/>
            <a:ext cx="8115300" cy="5069406"/>
          </a:xfrm>
          <a:custGeom>
            <a:avLst/>
            <a:gdLst/>
            <a:ahLst/>
            <a:cxnLst/>
            <a:rect r="r" b="b" t="t" l="l"/>
            <a:pathLst>
              <a:path h="5069406" w="8115300">
                <a:moveTo>
                  <a:pt x="0" y="0"/>
                </a:moveTo>
                <a:lnTo>
                  <a:pt x="8115300" y="0"/>
                </a:lnTo>
                <a:lnTo>
                  <a:pt x="8115300" y="5069407"/>
                </a:lnTo>
                <a:lnTo>
                  <a:pt x="0" y="506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96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02829" y="2161298"/>
            <a:ext cx="37420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버킷 정책 검토 및 수정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432" y="1893169"/>
            <a:ext cx="666983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버킷 정책 검토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액세스 로그 활성화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Propertise - Server access logging - Edit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284441"/>
            <a:ext cx="10300971" cy="3963559"/>
          </a:xfrm>
          <a:custGeom>
            <a:avLst/>
            <a:gdLst/>
            <a:ahLst/>
            <a:cxnLst/>
            <a:rect r="r" b="b" t="t" l="l"/>
            <a:pathLst>
              <a:path h="3963559" w="10300971">
                <a:moveTo>
                  <a:pt x="0" y="0"/>
                </a:moveTo>
                <a:lnTo>
                  <a:pt x="10300971" y="0"/>
                </a:lnTo>
                <a:lnTo>
                  <a:pt x="10300971" y="3963559"/>
                </a:lnTo>
                <a:lnTo>
                  <a:pt x="0" y="396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78" r="0" b="-234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01150" y="4069075"/>
            <a:ext cx="9206183" cy="4357850"/>
          </a:xfrm>
          <a:custGeom>
            <a:avLst/>
            <a:gdLst/>
            <a:ahLst/>
            <a:cxnLst/>
            <a:rect r="r" b="b" t="t" l="l"/>
            <a:pathLst>
              <a:path h="4357850" w="9206183">
                <a:moveTo>
                  <a:pt x="0" y="0"/>
                </a:moveTo>
                <a:lnTo>
                  <a:pt x="9206183" y="0"/>
                </a:lnTo>
                <a:lnTo>
                  <a:pt x="9206183" y="4357850"/>
                </a:lnTo>
                <a:lnTo>
                  <a:pt x="0" y="43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1" r="-15137" b="-4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00241"/>
            <a:ext cx="84928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API Gateway 보안 구성 (JWT 또는 OAuth 2.0 인증)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5467" y="2569777"/>
            <a:ext cx="8955792" cy="3004139"/>
          </a:xfrm>
          <a:custGeom>
            <a:avLst/>
            <a:gdLst/>
            <a:ahLst/>
            <a:cxnLst/>
            <a:rect r="r" b="b" t="t" l="l"/>
            <a:pathLst>
              <a:path h="3004139" w="8955792">
                <a:moveTo>
                  <a:pt x="0" y="0"/>
                </a:moveTo>
                <a:lnTo>
                  <a:pt x="8955792" y="0"/>
                </a:lnTo>
                <a:lnTo>
                  <a:pt x="8955792" y="3004138"/>
                </a:lnTo>
                <a:lnTo>
                  <a:pt x="0" y="300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4" r="-3303" b="-67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66526"/>
            <a:ext cx="4714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JWT 또는 OAuth 2.0 인증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5467" y="6578949"/>
            <a:ext cx="16260347" cy="2326125"/>
          </a:xfrm>
          <a:custGeom>
            <a:avLst/>
            <a:gdLst/>
            <a:ahLst/>
            <a:cxnLst/>
            <a:rect r="r" b="b" t="t" l="l"/>
            <a:pathLst>
              <a:path h="2326125" w="16260347">
                <a:moveTo>
                  <a:pt x="0" y="0"/>
                </a:moveTo>
                <a:lnTo>
                  <a:pt x="16260347" y="0"/>
                </a:lnTo>
                <a:lnTo>
                  <a:pt x="16260347" y="2326126"/>
                </a:lnTo>
                <a:lnTo>
                  <a:pt x="0" y="23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93" r="0" b="-71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6669" y="5973551"/>
            <a:ext cx="10354662" cy="42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Gateway에서 Cognito 설정 및 API Key Required를 TRUE로 설정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목표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76974" y="5393037"/>
            <a:ext cx="6018752" cy="217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클라우드 응용 웹 사이트 제작 통한 학습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생성형 AI모델 이용을 위한 연결 구현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각 기능별 최적화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2274" y="5393037"/>
            <a:ext cx="6018752" cy="217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최소권한 정책 수행 확인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IAM User, Role, Policy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각 기능별 Policy, CORS 점검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80136" y="1935191"/>
            <a:ext cx="14655473" cy="2184473"/>
          </a:xfrm>
          <a:custGeom>
            <a:avLst/>
            <a:gdLst/>
            <a:ahLst/>
            <a:cxnLst/>
            <a:rect r="r" b="b" t="t" l="l"/>
            <a:pathLst>
              <a:path h="2184473" w="14655473">
                <a:moveTo>
                  <a:pt x="0" y="0"/>
                </a:moveTo>
                <a:lnTo>
                  <a:pt x="14655474" y="0"/>
                </a:lnTo>
                <a:lnTo>
                  <a:pt x="14655474" y="2184473"/>
                </a:lnTo>
                <a:lnTo>
                  <a:pt x="0" y="218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8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36" y="4708427"/>
            <a:ext cx="12383201" cy="1610214"/>
          </a:xfrm>
          <a:custGeom>
            <a:avLst/>
            <a:gdLst/>
            <a:ahLst/>
            <a:cxnLst/>
            <a:rect r="r" b="b" t="t" l="l"/>
            <a:pathLst>
              <a:path h="1610214" w="12383201">
                <a:moveTo>
                  <a:pt x="0" y="0"/>
                </a:moveTo>
                <a:lnTo>
                  <a:pt x="12383201" y="0"/>
                </a:lnTo>
                <a:lnTo>
                  <a:pt x="12383201" y="1610214"/>
                </a:lnTo>
                <a:lnTo>
                  <a:pt x="0" y="16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5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136" y="7098514"/>
            <a:ext cx="13206592" cy="2212573"/>
          </a:xfrm>
          <a:custGeom>
            <a:avLst/>
            <a:gdLst/>
            <a:ahLst/>
            <a:cxnLst/>
            <a:rect r="r" b="b" t="t" l="l"/>
            <a:pathLst>
              <a:path h="2212573" w="13206592">
                <a:moveTo>
                  <a:pt x="0" y="0"/>
                </a:moveTo>
                <a:lnTo>
                  <a:pt x="13206592" y="0"/>
                </a:lnTo>
                <a:lnTo>
                  <a:pt x="13206592" y="2212573"/>
                </a:lnTo>
                <a:lnTo>
                  <a:pt x="0" y="221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458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0136" y="981075"/>
            <a:ext cx="6061334" cy="86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보안그룹 구성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0136" y="4181377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설정(Route tables 생성)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0136" y="657146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설정(NAT gateways 설정)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80136" y="4613177"/>
            <a:ext cx="12383201" cy="1910662"/>
          </a:xfrm>
          <a:custGeom>
            <a:avLst/>
            <a:gdLst/>
            <a:ahLst/>
            <a:cxnLst/>
            <a:rect r="r" b="b" t="t" l="l"/>
            <a:pathLst>
              <a:path h="1910662" w="12383201">
                <a:moveTo>
                  <a:pt x="0" y="0"/>
                </a:moveTo>
                <a:lnTo>
                  <a:pt x="12383201" y="0"/>
                </a:lnTo>
                <a:lnTo>
                  <a:pt x="12383201" y="1910662"/>
                </a:lnTo>
                <a:lnTo>
                  <a:pt x="0" y="19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959" r="0" b="-223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36" y="7184239"/>
            <a:ext cx="12383201" cy="1484141"/>
          </a:xfrm>
          <a:custGeom>
            <a:avLst/>
            <a:gdLst/>
            <a:ahLst/>
            <a:cxnLst/>
            <a:rect r="r" b="b" t="t" l="l"/>
            <a:pathLst>
              <a:path h="1484141" w="12383201">
                <a:moveTo>
                  <a:pt x="0" y="0"/>
                </a:moveTo>
                <a:lnTo>
                  <a:pt x="12383201" y="0"/>
                </a:lnTo>
                <a:lnTo>
                  <a:pt x="12383201" y="1484141"/>
                </a:lnTo>
                <a:lnTo>
                  <a:pt x="0" y="1484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4" t="0" r="-2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136" y="2188587"/>
            <a:ext cx="13198869" cy="1787020"/>
          </a:xfrm>
          <a:custGeom>
            <a:avLst/>
            <a:gdLst/>
            <a:ahLst/>
            <a:cxnLst/>
            <a:rect r="r" b="b" t="t" l="l"/>
            <a:pathLst>
              <a:path h="1787020" w="13198869">
                <a:moveTo>
                  <a:pt x="0" y="0"/>
                </a:moveTo>
                <a:lnTo>
                  <a:pt x="13198869" y="0"/>
                </a:lnTo>
                <a:lnTo>
                  <a:pt x="13198869" y="1787020"/>
                </a:lnTo>
                <a:lnTo>
                  <a:pt x="0" y="178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0403" y="1512916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설정(보안그룹 생성)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0136" y="4095652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설정(Inbound rules 설정)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0136" y="657146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설정(Outbound rules 설정)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5442" y="4683697"/>
            <a:ext cx="15517116" cy="1873636"/>
          </a:xfrm>
          <a:custGeom>
            <a:avLst/>
            <a:gdLst/>
            <a:ahLst/>
            <a:cxnLst/>
            <a:rect r="r" b="b" t="t" l="l"/>
            <a:pathLst>
              <a:path h="1873636" w="15517116">
                <a:moveTo>
                  <a:pt x="0" y="0"/>
                </a:moveTo>
                <a:lnTo>
                  <a:pt x="15517116" y="0"/>
                </a:lnTo>
                <a:lnTo>
                  <a:pt x="15517116" y="1873637"/>
                </a:lnTo>
                <a:lnTo>
                  <a:pt x="0" y="187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4565" y="7096697"/>
            <a:ext cx="13198869" cy="2500261"/>
          </a:xfrm>
          <a:custGeom>
            <a:avLst/>
            <a:gdLst/>
            <a:ahLst/>
            <a:cxnLst/>
            <a:rect r="r" b="b" t="t" l="l"/>
            <a:pathLst>
              <a:path h="2500261" w="13198869">
                <a:moveTo>
                  <a:pt x="0" y="0"/>
                </a:moveTo>
                <a:lnTo>
                  <a:pt x="13198870" y="0"/>
                </a:lnTo>
                <a:lnTo>
                  <a:pt x="13198870" y="2500261"/>
                </a:lnTo>
                <a:lnTo>
                  <a:pt x="0" y="25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9816" y="1700241"/>
            <a:ext cx="1104629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추가적인 보안 조치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CloudTrail(API 호출과 이벤트 기록을 저장하여, 보안 감사, 규정 준수, 문제 해결)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CloudWatch Logs(실시간 상태 모니터링)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S3, API Gateway, Lambda 암호화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565" y="6674422"/>
            <a:ext cx="765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CloudWatch Logs 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5442" y="4187332"/>
            <a:ext cx="1165257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CloudTrail 설정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60868" y="3714092"/>
            <a:ext cx="14366264" cy="3812847"/>
          </a:xfrm>
          <a:custGeom>
            <a:avLst/>
            <a:gdLst/>
            <a:ahLst/>
            <a:cxnLst/>
            <a:rect r="r" b="b" t="t" l="l"/>
            <a:pathLst>
              <a:path h="3812847" w="14366264">
                <a:moveTo>
                  <a:pt x="0" y="0"/>
                </a:moveTo>
                <a:lnTo>
                  <a:pt x="14366264" y="0"/>
                </a:lnTo>
                <a:lnTo>
                  <a:pt x="14366264" y="3812847"/>
                </a:lnTo>
                <a:lnTo>
                  <a:pt x="0" y="381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39816" y="185742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S3, API Gateway, Lambda 암호화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3679" y="2860108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암호화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01321" y="2236170"/>
            <a:ext cx="12485358" cy="6768692"/>
          </a:xfrm>
          <a:custGeom>
            <a:avLst/>
            <a:gdLst/>
            <a:ahLst/>
            <a:cxnLst/>
            <a:rect r="r" b="b" t="t" l="l"/>
            <a:pathLst>
              <a:path h="6768692" w="12485358">
                <a:moveTo>
                  <a:pt x="0" y="0"/>
                </a:moveTo>
                <a:lnTo>
                  <a:pt x="12485358" y="0"/>
                </a:lnTo>
                <a:lnTo>
                  <a:pt x="12485358" y="6768691"/>
                </a:lnTo>
                <a:lnTo>
                  <a:pt x="0" y="6768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184" y="170024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암호화(HTTP 활성화)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39816" y="2566323"/>
            <a:ext cx="14656683" cy="1831048"/>
          </a:xfrm>
          <a:custGeom>
            <a:avLst/>
            <a:gdLst/>
            <a:ahLst/>
            <a:cxnLst/>
            <a:rect r="r" b="b" t="t" l="l"/>
            <a:pathLst>
              <a:path h="1831048" w="14656683">
                <a:moveTo>
                  <a:pt x="0" y="0"/>
                </a:moveTo>
                <a:lnTo>
                  <a:pt x="14656683" y="0"/>
                </a:lnTo>
                <a:lnTo>
                  <a:pt x="14656683" y="1831049"/>
                </a:lnTo>
                <a:lnTo>
                  <a:pt x="0" y="183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7" r="-65815" b="-42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9816" y="5115326"/>
            <a:ext cx="12594724" cy="4377435"/>
          </a:xfrm>
          <a:custGeom>
            <a:avLst/>
            <a:gdLst/>
            <a:ahLst/>
            <a:cxnLst/>
            <a:rect r="r" b="b" t="t" l="l"/>
            <a:pathLst>
              <a:path h="4377435" w="12594724">
                <a:moveTo>
                  <a:pt x="0" y="0"/>
                </a:moveTo>
                <a:lnTo>
                  <a:pt x="12594724" y="0"/>
                </a:lnTo>
                <a:lnTo>
                  <a:pt x="12594724" y="4377435"/>
                </a:lnTo>
                <a:lnTo>
                  <a:pt x="0" y="4377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9816" y="170024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암호화(HTTP 활성화)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9816" y="452160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환경 변수 암호화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94367"/>
            <a:ext cx="7808035" cy="4659640"/>
            <a:chOff x="0" y="0"/>
            <a:chExt cx="4378459" cy="2612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8459" cy="2612955"/>
            </a:xfrm>
            <a:custGeom>
              <a:avLst/>
              <a:gdLst/>
              <a:ahLst/>
              <a:cxnLst/>
              <a:rect r="r" b="b" t="t" l="l"/>
              <a:pathLst>
                <a:path h="2612955" w="4378459">
                  <a:moveTo>
                    <a:pt x="4253998" y="2612955"/>
                  </a:moveTo>
                  <a:lnTo>
                    <a:pt x="124460" y="2612955"/>
                  </a:lnTo>
                  <a:cubicBezTo>
                    <a:pt x="55880" y="2612955"/>
                    <a:pt x="0" y="2557075"/>
                    <a:pt x="0" y="24884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3999" y="0"/>
                  </a:lnTo>
                  <a:cubicBezTo>
                    <a:pt x="4322579" y="0"/>
                    <a:pt x="4378459" y="55880"/>
                    <a:pt x="4378459" y="124460"/>
                  </a:cubicBezTo>
                  <a:lnTo>
                    <a:pt x="4378459" y="2488495"/>
                  </a:lnTo>
                  <a:cubicBezTo>
                    <a:pt x="4378459" y="2557075"/>
                    <a:pt x="4322579" y="2612955"/>
                    <a:pt x="4253999" y="2612955"/>
                  </a:cubicBezTo>
                  <a:close/>
                </a:path>
              </a:pathLst>
            </a:custGeom>
            <a:solidFill>
              <a:srgbClr val="A6A6A6">
                <a:alpha val="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1265" y="4594367"/>
            <a:ext cx="3736029" cy="4659640"/>
            <a:chOff x="0" y="0"/>
            <a:chExt cx="578809" cy="721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809" cy="721900"/>
            </a:xfrm>
            <a:custGeom>
              <a:avLst/>
              <a:gdLst/>
              <a:ahLst/>
              <a:cxnLst/>
              <a:rect r="r" b="b" t="t" l="l"/>
              <a:pathLst>
                <a:path h="721900" w="578809">
                  <a:moveTo>
                    <a:pt x="43517" y="0"/>
                  </a:moveTo>
                  <a:lnTo>
                    <a:pt x="535292" y="0"/>
                  </a:lnTo>
                  <a:cubicBezTo>
                    <a:pt x="559325" y="0"/>
                    <a:pt x="578809" y="19483"/>
                    <a:pt x="578809" y="43517"/>
                  </a:cubicBezTo>
                  <a:lnTo>
                    <a:pt x="578809" y="678383"/>
                  </a:lnTo>
                  <a:cubicBezTo>
                    <a:pt x="578809" y="689925"/>
                    <a:pt x="574224" y="700993"/>
                    <a:pt x="566063" y="709154"/>
                  </a:cubicBezTo>
                  <a:cubicBezTo>
                    <a:pt x="557902" y="717315"/>
                    <a:pt x="546833" y="721900"/>
                    <a:pt x="535292" y="721900"/>
                  </a:cubicBezTo>
                  <a:lnTo>
                    <a:pt x="43517" y="721900"/>
                  </a:lnTo>
                  <a:cubicBezTo>
                    <a:pt x="19483" y="721900"/>
                    <a:pt x="0" y="702417"/>
                    <a:pt x="0" y="678383"/>
                  </a:cubicBezTo>
                  <a:lnTo>
                    <a:pt x="0" y="43517"/>
                  </a:lnTo>
                  <a:cubicBezTo>
                    <a:pt x="0" y="31975"/>
                    <a:pt x="4585" y="20907"/>
                    <a:pt x="12746" y="12746"/>
                  </a:cubicBezTo>
                  <a:cubicBezTo>
                    <a:pt x="20907" y="4585"/>
                    <a:pt x="31975" y="0"/>
                    <a:pt x="435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171" r="0" b="-1017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23271" y="4594367"/>
            <a:ext cx="3736029" cy="4659640"/>
            <a:chOff x="0" y="0"/>
            <a:chExt cx="578809" cy="721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809" cy="721900"/>
            </a:xfrm>
            <a:custGeom>
              <a:avLst/>
              <a:gdLst/>
              <a:ahLst/>
              <a:cxnLst/>
              <a:rect r="r" b="b" t="t" l="l"/>
              <a:pathLst>
                <a:path h="721900" w="578809">
                  <a:moveTo>
                    <a:pt x="43517" y="0"/>
                  </a:moveTo>
                  <a:lnTo>
                    <a:pt x="535292" y="0"/>
                  </a:lnTo>
                  <a:cubicBezTo>
                    <a:pt x="559325" y="0"/>
                    <a:pt x="578809" y="19483"/>
                    <a:pt x="578809" y="43517"/>
                  </a:cubicBezTo>
                  <a:lnTo>
                    <a:pt x="578809" y="678383"/>
                  </a:lnTo>
                  <a:cubicBezTo>
                    <a:pt x="578809" y="689925"/>
                    <a:pt x="574224" y="700993"/>
                    <a:pt x="566063" y="709154"/>
                  </a:cubicBezTo>
                  <a:cubicBezTo>
                    <a:pt x="557902" y="717315"/>
                    <a:pt x="546833" y="721900"/>
                    <a:pt x="535292" y="721900"/>
                  </a:cubicBezTo>
                  <a:lnTo>
                    <a:pt x="43517" y="721900"/>
                  </a:lnTo>
                  <a:cubicBezTo>
                    <a:pt x="19483" y="721900"/>
                    <a:pt x="0" y="702417"/>
                    <a:pt x="0" y="678383"/>
                  </a:cubicBezTo>
                  <a:lnTo>
                    <a:pt x="0" y="43517"/>
                  </a:lnTo>
                  <a:cubicBezTo>
                    <a:pt x="0" y="31975"/>
                    <a:pt x="4585" y="20907"/>
                    <a:pt x="12746" y="12746"/>
                  </a:cubicBezTo>
                  <a:cubicBezTo>
                    <a:pt x="20907" y="4585"/>
                    <a:pt x="31975" y="0"/>
                    <a:pt x="43517" y="0"/>
                  </a:cubicBezTo>
                  <a:close/>
                </a:path>
              </a:pathLst>
            </a:custGeom>
            <a:blipFill>
              <a:blip r:embed="rId3"/>
              <a:stretch>
                <a:fillRect l="-43599" t="0" r="-4359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18706" y="2009873"/>
            <a:ext cx="8785515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842" y="5155713"/>
            <a:ext cx="637975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각 단계별 개선의 방향성을 파악 할 수 있었음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추후 발전 시 SageMaker의 Notebook 활용, EC2 – S3 – SageMaker로 연동하여 모델 학습을 통한 서비스 차별화 모색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32522" y="3911989"/>
            <a:ext cx="5822956" cy="164944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03322" y="3869936"/>
            <a:ext cx="688135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Q&amp;A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6866" y="5943212"/>
            <a:ext cx="110342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궁금한 점 질문해 주세요.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968965" y="5822594"/>
            <a:ext cx="835007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</a:pPr>
            <a:r>
              <a:rPr lang="en-US" sz="2799" spc="-22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배성윤,  강시원, 홍요한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21469" y="4157066"/>
            <a:ext cx="944506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86524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69253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33784" y="3559773"/>
            <a:ext cx="11301259" cy="5693009"/>
          </a:xfrm>
          <a:custGeom>
            <a:avLst/>
            <a:gdLst/>
            <a:ahLst/>
            <a:cxnLst/>
            <a:rect r="r" b="b" t="t" l="l"/>
            <a:pathLst>
              <a:path h="5693009" w="11301259">
                <a:moveTo>
                  <a:pt x="0" y="0"/>
                </a:moveTo>
                <a:lnTo>
                  <a:pt x="11301259" y="0"/>
                </a:lnTo>
                <a:lnTo>
                  <a:pt x="11301259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11759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9096" y="1788123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서비스 개요도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9717" y="4736548"/>
            <a:ext cx="5559404" cy="4521752"/>
            <a:chOff x="0" y="0"/>
            <a:chExt cx="1817872" cy="1478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64298" y="4736548"/>
            <a:ext cx="5559404" cy="4521752"/>
            <a:chOff x="0" y="0"/>
            <a:chExt cx="1817872" cy="14785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736548"/>
            <a:ext cx="5559404" cy="4521752"/>
            <a:chOff x="0" y="0"/>
            <a:chExt cx="1817872" cy="14785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6438" y="6324324"/>
            <a:ext cx="43459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모델 및 Lambda 담당(강시원)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IAM role 할당 및 Policy 설정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123285" y="6260824"/>
            <a:ext cx="4341779" cy="173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프론트엔드 개발 및 사용자 </a:t>
            </a:r>
          </a:p>
          <a:p>
            <a:pPr algn="ctr">
              <a:lnSpc>
                <a:spcPts val="3496"/>
              </a:lnSpc>
            </a:pPr>
            <a:r>
              <a:rPr lang="en-US" sz="2497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인터페이스 담당(배성윤)</a:t>
            </a:r>
          </a:p>
          <a:p>
            <a:pPr algn="ctr">
              <a:lnSpc>
                <a:spcPts val="3496"/>
              </a:lnSpc>
            </a:pPr>
          </a:p>
          <a:p>
            <a:pPr algn="ctr">
              <a:lnSpc>
                <a:spcPts val="349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57102" y="6479096"/>
            <a:ext cx="43459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배포 및 최적화 담당(홍요한)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384133" y="1988936"/>
            <a:ext cx="13499555" cy="160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4"/>
              </a:lnSpc>
              <a:spcBef>
                <a:spcPct val="0"/>
              </a:spcBef>
            </a:pPr>
            <a:r>
              <a:rPr lang="en-US" sz="9289" spc="-74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진행과정 | 역할 분담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08058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3567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9075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0600" y="4791443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58787" y="6625958"/>
            <a:ext cx="6455126" cy="2105985"/>
          </a:xfrm>
          <a:custGeom>
            <a:avLst/>
            <a:gdLst/>
            <a:ahLst/>
            <a:cxnLst/>
            <a:rect r="r" b="b" t="t" l="l"/>
            <a:pathLst>
              <a:path h="2105985" w="6455126">
                <a:moveTo>
                  <a:pt x="0" y="0"/>
                </a:moveTo>
                <a:lnTo>
                  <a:pt x="6455126" y="0"/>
                </a:lnTo>
                <a:lnTo>
                  <a:pt x="6455126" y="2105985"/>
                </a:lnTo>
                <a:lnTo>
                  <a:pt x="0" y="210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92227" y="6110587"/>
            <a:ext cx="6618845" cy="2937113"/>
          </a:xfrm>
          <a:custGeom>
            <a:avLst/>
            <a:gdLst/>
            <a:ahLst/>
            <a:cxnLst/>
            <a:rect r="r" b="b" t="t" l="l"/>
            <a:pathLst>
              <a:path h="2937113" w="6618845">
                <a:moveTo>
                  <a:pt x="0" y="0"/>
                </a:moveTo>
                <a:lnTo>
                  <a:pt x="6618846" y="0"/>
                </a:lnTo>
                <a:lnTo>
                  <a:pt x="6618846" y="2937113"/>
                </a:lnTo>
                <a:lnTo>
                  <a:pt x="0" y="29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서버리스 환경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6974" y="539303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P2P 모델 연결 및 레이어구성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2274" y="539303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Policy 구성 및 IAM role 할당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36761" y="1900100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PIX2PIX 모델 결정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1020" y="4571069"/>
            <a:ext cx="6379751" cy="173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Pix2Pix 모델 구현 및 최적화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구동환경 확인 및 필요 성능 요구량, 결과물을 확인하기 위해 로컬에서 테스트를 진행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83463" y="4204335"/>
            <a:ext cx="8666689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1: EC2 및 SageMaker 활용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2: Lambda 활용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3: 외부 API 사용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결론 :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단기간 내의 실시간 서비스가 중요한 클라우드 환경에서 필요로 되는 것은 빠른 처리, 변수 방지를 위해 만들어진 외부 API사용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71020" y="4365544"/>
            <a:ext cx="3662848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  <a:spcBef>
                <a:spcPct val="0"/>
              </a:spcBef>
            </a:pPr>
            <a:r>
              <a:rPr lang="en-US" b="true" sz="999" spc="-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https://github.com/junyanz/pytorch-CycleGAN-and-pix2pix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39692" y="4509475"/>
            <a:ext cx="8654245" cy="4337940"/>
          </a:xfrm>
          <a:custGeom>
            <a:avLst/>
            <a:gdLst/>
            <a:ahLst/>
            <a:cxnLst/>
            <a:rect r="r" b="b" t="t" l="l"/>
            <a:pathLst>
              <a:path h="4337940" w="8654245">
                <a:moveTo>
                  <a:pt x="0" y="0"/>
                </a:moveTo>
                <a:lnTo>
                  <a:pt x="8654245" y="0"/>
                </a:lnTo>
                <a:lnTo>
                  <a:pt x="8654245" y="4337940"/>
                </a:lnTo>
                <a:lnTo>
                  <a:pt x="0" y="4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4" y="4734163"/>
            <a:ext cx="7588113" cy="4012214"/>
          </a:xfrm>
          <a:custGeom>
            <a:avLst/>
            <a:gdLst/>
            <a:ahLst/>
            <a:cxnLst/>
            <a:rect r="r" b="b" t="t" l="l"/>
            <a:pathLst>
              <a:path h="4012214" w="7588113">
                <a:moveTo>
                  <a:pt x="0" y="0"/>
                </a:moveTo>
                <a:lnTo>
                  <a:pt x="7588113" y="0"/>
                </a:lnTo>
                <a:lnTo>
                  <a:pt x="7588113" y="4012214"/>
                </a:lnTo>
                <a:lnTo>
                  <a:pt x="0" y="401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LAMBDA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214" y="3888875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S3 - API Gateway - Lambda - 외부 API 지정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9692" y="3888875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값을 이용한 S3 to API 연결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DAGYHI0DrRA</dc:identifier>
  <dcterms:modified xsi:type="dcterms:W3CDTF">2011-08-01T06:04:30Z</dcterms:modified>
  <cp:revision>1</cp:revision>
  <dc:title>흰색 깔끔한 심플한 팀 프로젝트 발표 프리젠테이션</dc:title>
</cp:coreProperties>
</file>